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Slide">
  <p:cSld name="Text and Imag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01477 Wetlands_Powerpoint_slide3_RGB_HR2_p3.png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746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" type="body"/>
          </p:nvPr>
        </p:nvSpPr>
        <p:spPr>
          <a:xfrm>
            <a:off x="457200" y="1892301"/>
            <a:ext cx="8229600" cy="360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>
                <a:solidFill>
                  <a:schemeClr val="accent1"/>
                </a:solidFill>
              </a:defRPr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>
                <a:solidFill>
                  <a:schemeClr val="accent1"/>
                </a:solidFill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>
                <a:solidFill>
                  <a:schemeClr val="accent1"/>
                </a:solidFill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>
                <a:solidFill>
                  <a:schemeClr val="accen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type="title"/>
          </p:nvPr>
        </p:nvSpPr>
        <p:spPr>
          <a:xfrm>
            <a:off x="457200" y="274639"/>
            <a:ext cx="8229600" cy="529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2" type="body"/>
          </p:nvPr>
        </p:nvSpPr>
        <p:spPr>
          <a:xfrm>
            <a:off x="457200" y="823386"/>
            <a:ext cx="8235949" cy="4254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ABC6"/>
              </a:buClr>
              <a:buSzPts val="2000"/>
              <a:buNone/>
              <a:defRPr sz="2000">
                <a:solidFill>
                  <a:srgbClr val="88ABC6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ABC6"/>
              </a:buClr>
              <a:buSzPts val="1800"/>
              <a:buNone/>
              <a:defRPr sz="1800">
                <a:solidFill>
                  <a:srgbClr val="88ABC6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ABC6"/>
              </a:buClr>
              <a:buSzPts val="1600"/>
              <a:buNone/>
              <a:defRPr sz="1600">
                <a:solidFill>
                  <a:srgbClr val="88ABC6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ABC6"/>
              </a:buClr>
              <a:buSzPts val="1400"/>
              <a:buNone/>
              <a:defRPr sz="1400">
                <a:solidFill>
                  <a:srgbClr val="88ABC6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ABC6"/>
              </a:buClr>
              <a:buSzPts val="1400"/>
              <a:buNone/>
              <a:defRPr sz="1400">
                <a:solidFill>
                  <a:srgbClr val="88ABC6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ABC6"/>
              </a:buClr>
              <a:buSzPts val="1400"/>
              <a:buNone/>
              <a:defRPr sz="1400">
                <a:solidFill>
                  <a:srgbClr val="88ABC6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ABC6"/>
              </a:buClr>
              <a:buSzPts val="1400"/>
              <a:buNone/>
              <a:defRPr sz="1400">
                <a:solidFill>
                  <a:srgbClr val="88ABC6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ABC6"/>
              </a:buClr>
              <a:buSzPts val="1400"/>
              <a:buNone/>
              <a:defRPr sz="1400">
                <a:solidFill>
                  <a:srgbClr val="88ABC6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ABC6"/>
              </a:buClr>
              <a:buSzPts val="1400"/>
              <a:buNone/>
              <a:defRPr sz="1400">
                <a:solidFill>
                  <a:srgbClr val="88ABC6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464949" y="6297280"/>
            <a:ext cx="504407" cy="2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with image header">
  <p:cSld name="Page with image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359999" y="1980000"/>
            <a:ext cx="4571997" cy="899998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0" y="216000"/>
            <a:ext cx="1640840" cy="68529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type="title"/>
          </p:nvPr>
        </p:nvSpPr>
        <p:spPr>
          <a:xfrm>
            <a:off x="468000" y="2048925"/>
            <a:ext cx="4278924" cy="831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b="0" i="0" sz="2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68000" y="2880000"/>
            <a:ext cx="4278924" cy="334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0" i="0" sz="1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2" type="body"/>
          </p:nvPr>
        </p:nvSpPr>
        <p:spPr>
          <a:xfrm>
            <a:off x="468000" y="3348000"/>
            <a:ext cx="4964112" cy="374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Partners_Strip_TEMP.jpg" id="24" name="Google Shape;2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999" y="6298204"/>
            <a:ext cx="4932081" cy="3935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"/>
          <p:cNvCxnSpPr/>
          <p:nvPr/>
        </p:nvCxnSpPr>
        <p:spPr>
          <a:xfrm>
            <a:off x="359999" y="6192494"/>
            <a:ext cx="8344386" cy="0"/>
          </a:xfrm>
          <a:prstGeom prst="straightConnector1">
            <a:avLst/>
          </a:prstGeom>
          <a:noFill/>
          <a:ln cap="flat" cmpd="sng" w="9525">
            <a:solidFill>
              <a:srgbClr val="07A3D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3"/>
          <p:cNvSpPr txBox="1"/>
          <p:nvPr>
            <p:ph idx="3" type="body"/>
          </p:nvPr>
        </p:nvSpPr>
        <p:spPr>
          <a:xfrm>
            <a:off x="468313" y="3917950"/>
            <a:ext cx="496411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47775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01477 Wetlands_Powerpoint_slide15_RGB_HR2_p3.png" id="35" name="Google Shape;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54500"/>
            <a:ext cx="9144000" cy="26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>
            <p:ph type="ctrTitle"/>
          </p:nvPr>
        </p:nvSpPr>
        <p:spPr>
          <a:xfrm>
            <a:off x="457200" y="2760394"/>
            <a:ext cx="8229600" cy="1089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1" i="0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457200" y="4714875"/>
            <a:ext cx="82296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ABC6"/>
              </a:buClr>
              <a:buSzPts val="2800"/>
              <a:buNone/>
              <a:defRPr>
                <a:solidFill>
                  <a:srgbClr val="88ABC6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ABC6"/>
              </a:buClr>
              <a:buSzPts val="2400"/>
              <a:buNone/>
              <a:defRPr>
                <a:solidFill>
                  <a:srgbClr val="88ABC6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ABC6"/>
              </a:buClr>
              <a:buSzPts val="2000"/>
              <a:buNone/>
              <a:defRPr>
                <a:solidFill>
                  <a:srgbClr val="88ABC6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ABC6"/>
              </a:buClr>
              <a:buSzPts val="2000"/>
              <a:buNone/>
              <a:defRPr>
                <a:solidFill>
                  <a:srgbClr val="88ABC6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ABC6"/>
              </a:buClr>
              <a:buSzPts val="2000"/>
              <a:buNone/>
              <a:defRPr>
                <a:solidFill>
                  <a:srgbClr val="88ABC6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ABC6"/>
              </a:buClr>
              <a:buSzPts val="2000"/>
              <a:buNone/>
              <a:defRPr>
                <a:solidFill>
                  <a:srgbClr val="88ABC6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ABC6"/>
              </a:buClr>
              <a:buSzPts val="2000"/>
              <a:buNone/>
              <a:defRPr>
                <a:solidFill>
                  <a:srgbClr val="88ABC6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ABC6"/>
              </a:buClr>
              <a:buSzPts val="2000"/>
              <a:buNone/>
              <a:defRPr>
                <a:solidFill>
                  <a:srgbClr val="88ABC6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57200" y="5051425"/>
            <a:ext cx="82296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with Title and Text - Option 2">
  <p:cSld name="Final Slide with Title and Text - Option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303073"/>
            <a:ext cx="9144000" cy="6117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01477 Wetlands_Powerpoint_slide15_RGB_HR2_p3.png" id="41" name="Google Shape;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9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74638"/>
            <a:ext cx="8229600" cy="652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57200" y="2108200"/>
            <a:ext cx="7442200" cy="16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3pPr>
            <a:lvl4pPr indent="-2286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4pPr>
            <a:lvl5pPr indent="-2286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57199" y="927100"/>
            <a:ext cx="8229600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904" y="4711698"/>
            <a:ext cx="2623186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qeau-mali.net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atershed.nl/news/" TargetMode="External"/><Relationship Id="rId4" Type="http://schemas.openxmlformats.org/officeDocument/2006/relationships/hyperlink" Target="https://www.youtube.com/watch?v=rUZY2m_aKWY&amp;feature=youtu.be" TargetMode="External"/><Relationship Id="rId5" Type="http://schemas.openxmlformats.org/officeDocument/2006/relationships/hyperlink" Target="https://www.youtube.com/watch?v=zzmlz_QLuAE&amp;feature=youtu.be" TargetMode="External"/><Relationship Id="rId6" Type="http://schemas.openxmlformats.org/officeDocument/2006/relationships/hyperlink" Target="https://www.youtube.com/watch?v=u8lHoeva_AA" TargetMode="External"/><Relationship Id="rId7" Type="http://schemas.openxmlformats.org/officeDocument/2006/relationships/hyperlink" Target="https://www.youtube.com/watch?v=rUZY2m_aKWY&amp;feature=youtu.be" TargetMode="External"/><Relationship Id="rId8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idx="1" type="body"/>
          </p:nvPr>
        </p:nvSpPr>
        <p:spPr>
          <a:xfrm>
            <a:off x="457200" y="1892301"/>
            <a:ext cx="8229600" cy="360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274639"/>
            <a:ext cx="8229600" cy="529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457200" y="823386"/>
            <a:ext cx="8235949" cy="4254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ABC6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464949" y="6297280"/>
            <a:ext cx="504407" cy="2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416716" cy="706154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 txBox="1"/>
          <p:nvPr/>
        </p:nvSpPr>
        <p:spPr>
          <a:xfrm>
            <a:off x="1" y="4670411"/>
            <a:ext cx="9416715" cy="206210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Projet d’appui au Renforcement de la Société Civile pour la Gestion Durable de l’Eau et de l’Assainissement Pour Tous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-1" y="141668"/>
            <a:ext cx="8860665" cy="10792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fr-FR" sz="2800"/>
              <a:t>Quelques résultats phares du programme au Mali :</a:t>
            </a:r>
            <a:endParaRPr/>
          </a:p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135229" y="1220910"/>
            <a:ext cx="8558011" cy="5637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fr-FR" sz="2240"/>
              <a:t>Mise en place et fonctionnement du portail pour le partage des données sur la qualité de l’eau (</a:t>
            </a:r>
            <a:r>
              <a:rPr lang="fr-FR" sz="2240" u="sng">
                <a:solidFill>
                  <a:schemeClr val="hlink"/>
                </a:solidFill>
                <a:hlinkClick r:id="rId3"/>
              </a:rPr>
              <a:t>www.qeau-mali.net</a:t>
            </a:r>
            <a:r>
              <a:rPr lang="fr-FR" sz="2240"/>
              <a:t>) </a:t>
            </a:r>
            <a:endParaRPr sz="2240"/>
          </a:p>
          <a:p>
            <a:pPr indent="-342900" lvl="0" marL="342900" rtl="0" algn="just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fr-FR" sz="2240"/>
              <a:t>Emergence d’une dynamique citoyenne pour la défense et la promotion du secteur Eau&amp; Assainissement: </a:t>
            </a:r>
            <a:r>
              <a:rPr b="1" lang="fr-FR" sz="2240"/>
              <a:t>ACEA-Mali</a:t>
            </a:r>
            <a:endParaRPr/>
          </a:p>
          <a:p>
            <a:pPr indent="-342900" lvl="0" marL="342900" rtl="0" algn="just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fr-FR" sz="2240"/>
              <a:t>Existence de données sur le niveau de satisfaction des utilisateurs de l’Eau &amp; L’assainissement ( </a:t>
            </a:r>
            <a:r>
              <a:rPr b="1" lang="fr-FR" sz="2240"/>
              <a:t>enquête pilote</a:t>
            </a:r>
            <a:r>
              <a:rPr lang="fr-FR" sz="2240"/>
              <a:t>)</a:t>
            </a:r>
            <a:endParaRPr/>
          </a:p>
          <a:p>
            <a:pPr indent="-342900" lvl="0" marL="342900" rtl="0" algn="just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fr-FR" sz="2240"/>
              <a:t>Crédibilité et audience de la société civile de l’Eau &amp;l’Assainissement auprès des autorités ( </a:t>
            </a:r>
            <a:r>
              <a:rPr b="1" lang="fr-FR" sz="2240"/>
              <a:t>sessions de renforcement de capacités</a:t>
            </a:r>
            <a:r>
              <a:rPr lang="fr-FR" sz="2240"/>
              <a:t>)</a:t>
            </a:r>
            <a:endParaRPr/>
          </a:p>
          <a:p>
            <a:pPr indent="-342900" lvl="0" marL="342900" rtl="0" algn="just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fr-FR" sz="2240"/>
              <a:t>Création d’espace d’échange et de partage d’expériences entre les communes de Bamako, Ségou et Mopti ( </a:t>
            </a:r>
            <a:r>
              <a:rPr b="1" lang="fr-FR" sz="2240"/>
              <a:t>forum multi-acteurs</a:t>
            </a:r>
            <a:r>
              <a:rPr lang="fr-FR" sz="2240"/>
              <a:t>)</a:t>
            </a:r>
            <a:endParaRPr/>
          </a:p>
          <a:p>
            <a:pPr indent="-342900" lvl="0" marL="342900" rtl="0" algn="just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fr-FR" sz="2240"/>
              <a:t>Mise en place d’une plateforme régionale en matière d'AEPHA (WASH) dans la région de Mopti (20 OSCs et média)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40C6F7"/>
              </a:buClr>
              <a:buSzPts val="2240"/>
              <a:buChar char="•"/>
            </a:pPr>
            <a:r>
              <a:rPr lang="fr-FR" sz="2240">
                <a:solidFill>
                  <a:srgbClr val="40C6F7"/>
                </a:solidFill>
              </a:rPr>
              <a:t>Réalisation d’un film documentaire sur l’insalubrité de la ville de Mopti</a:t>
            </a:r>
            <a:endParaRPr/>
          </a:p>
          <a:p>
            <a:pPr indent="-20066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t/>
            </a:r>
            <a:endParaRPr sz="224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68000" y="1884538"/>
            <a:ext cx="4490366" cy="7298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br>
              <a:rPr b="1" lang="fr-FR" sz="14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fr-FR" sz="14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fr-FR" sz="14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fr-FR" sz="24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FORCES, DÉFIS, OPPORTUNITÉS ET PERSPECTIVES DU PROGRAMME</a:t>
            </a:r>
            <a:br>
              <a:rPr b="1" lang="fr-FR" sz="32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32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 txBox="1"/>
          <p:nvPr>
            <p:ph idx="3" type="body"/>
          </p:nvPr>
        </p:nvSpPr>
        <p:spPr>
          <a:xfrm>
            <a:off x="436379" y="2524259"/>
            <a:ext cx="8707621" cy="4031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7000" lvl="0" marL="180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7"/>
              <a:buFont typeface="Calibri"/>
              <a:buNone/>
            </a:pPr>
            <a:r>
              <a:t/>
            </a:r>
            <a:endParaRPr b="1" sz="1937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fr-FR" sz="2000">
                <a:latin typeface="Calibri"/>
                <a:ea typeface="Calibri"/>
                <a:cs typeface="Calibri"/>
                <a:sym typeface="Calibri"/>
              </a:rPr>
              <a:t>FORCES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180000" lvl="0" marL="1800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Appropriation du programme par les partenaires de mise en œuvre</a:t>
            </a:r>
            <a:endParaRPr/>
          </a:p>
          <a:p>
            <a:pPr indent="-180000" lvl="0" marL="1800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Capacité de forte mobilisation d’autres partenaires et bénéficiaires autour du programme</a:t>
            </a:r>
            <a:endParaRPr/>
          </a:p>
          <a:p>
            <a:pPr indent="-180000" lvl="0" marL="1800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Intérêt et adhésion des bénéficiaires au programme </a:t>
            </a:r>
            <a:endParaRPr/>
          </a:p>
          <a:p>
            <a:pPr indent="-180000" lvl="0" marL="1800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Horizontalité dans le partenariat du programme Watershed</a:t>
            </a:r>
            <a:endParaRPr sz="2000"/>
          </a:p>
          <a:p>
            <a:pPr indent="-180000" lvl="0" marL="1800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Engagement des services techniques de l’état à accompagner le programme</a:t>
            </a:r>
            <a:endParaRPr/>
          </a:p>
          <a:p>
            <a:pPr indent="-180000" lvl="0" marL="1800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Existence de cadre de partenariat avec les députés </a:t>
            </a:r>
            <a:endParaRPr sz="2000"/>
          </a:p>
          <a:p>
            <a:pPr indent="-180000" lvl="0" marL="1800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Disponibilité et pro-activité des partenaires de mise en œuvre</a:t>
            </a:r>
            <a:endParaRPr/>
          </a:p>
          <a:p>
            <a:pPr indent="-180000" lvl="0" marL="1800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Stabilité de l’équipe programmatique</a:t>
            </a:r>
            <a:endParaRPr/>
          </a:p>
          <a:p>
            <a:pPr indent="-180000" lvl="0" marL="1800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/>
              <a:t>Visibilité des actions du programme </a:t>
            </a:r>
            <a:endParaRPr b="1" sz="1937">
              <a:latin typeface="Calibri"/>
              <a:ea typeface="Calibri"/>
              <a:cs typeface="Calibri"/>
              <a:sym typeface="Calibri"/>
            </a:endParaRPr>
          </a:p>
          <a:p>
            <a:pPr indent="-100625" lvl="0" marL="1800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Calibri"/>
              <a:buNone/>
            </a:pPr>
            <a:r>
              <a:t/>
            </a:r>
            <a:endParaRPr sz="125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</a:pPr>
            <a:r>
              <a:t/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468000" y="1884538"/>
            <a:ext cx="4278924" cy="831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082"/>
              </a:buClr>
              <a:buSzPts val="3240"/>
              <a:buFont typeface="Calibri"/>
              <a:buNone/>
            </a:pPr>
            <a:r>
              <a:rPr b="1" lang="fr-FR" sz="3240">
                <a:solidFill>
                  <a:srgbClr val="056082"/>
                </a:solidFill>
                <a:latin typeface="Calibri"/>
                <a:ea typeface="Calibri"/>
                <a:cs typeface="Calibri"/>
                <a:sym typeface="Calibri"/>
              </a:rPr>
              <a:t>WATERSHED PROGRAM</a:t>
            </a:r>
            <a:endParaRPr b="1" sz="3240">
              <a:solidFill>
                <a:srgbClr val="05608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 txBox="1"/>
          <p:nvPr>
            <p:ph idx="3" type="body"/>
          </p:nvPr>
        </p:nvSpPr>
        <p:spPr>
          <a:xfrm>
            <a:off x="436379" y="2524259"/>
            <a:ext cx="8707621" cy="4031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b="1" lang="fr-FR" sz="3100">
                <a:latin typeface="Calibri"/>
                <a:ea typeface="Calibri"/>
                <a:cs typeface="Calibri"/>
                <a:sym typeface="Calibri"/>
              </a:rPr>
              <a:t>Défis:</a:t>
            </a:r>
            <a:endParaRPr/>
          </a:p>
          <a:p>
            <a:pPr indent="-180000" lvl="0" marL="1800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Léger retard dans les arrangements administratifs et financiers (signature des contrats annuels et décaissements) </a:t>
            </a:r>
            <a:endParaRPr sz="2000"/>
          </a:p>
          <a:p>
            <a:pPr indent="-180000" lvl="0" marL="1800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Insécurité accentuée dans les zones d’intervention du programme </a:t>
            </a:r>
            <a:endParaRPr/>
          </a:p>
          <a:p>
            <a:pPr indent="-180000" lvl="0" marL="1800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Réduction des finances </a:t>
            </a:r>
            <a:endParaRPr sz="2000"/>
          </a:p>
          <a:p>
            <a:pPr indent="-180000" lvl="0" marL="1800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Maintien de l ’engagement des OSCs et plateformes autour du secteur</a:t>
            </a:r>
            <a:endParaRPr/>
          </a:p>
          <a:p>
            <a:pPr indent="-180000" lvl="0" marL="1800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La participation effective de l’Ambassade dans les activités phares du programme</a:t>
            </a:r>
            <a:endParaRPr sz="2000"/>
          </a:p>
          <a:p>
            <a:pPr indent="-53000" lvl="0" marL="1800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468000" y="1884538"/>
            <a:ext cx="4278924" cy="831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082"/>
              </a:buClr>
              <a:buSzPts val="3240"/>
              <a:buFont typeface="Calibri"/>
              <a:buNone/>
            </a:pPr>
            <a:r>
              <a:rPr b="1" lang="fr-FR" sz="3240">
                <a:solidFill>
                  <a:srgbClr val="056082"/>
                </a:solidFill>
                <a:latin typeface="Calibri"/>
                <a:ea typeface="Calibri"/>
                <a:cs typeface="Calibri"/>
                <a:sym typeface="Calibri"/>
              </a:rPr>
              <a:t>WATERSHED PROGRAM</a:t>
            </a:r>
            <a:endParaRPr b="1" sz="3240">
              <a:solidFill>
                <a:srgbClr val="05608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9"/>
          <p:cNvSpPr txBox="1"/>
          <p:nvPr>
            <p:ph idx="3" type="body"/>
          </p:nvPr>
        </p:nvSpPr>
        <p:spPr>
          <a:xfrm>
            <a:off x="436379" y="2524259"/>
            <a:ext cx="8707621" cy="4031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b="1" lang="fr-FR" sz="3100">
                <a:latin typeface="Calibri"/>
                <a:ea typeface="Calibri"/>
                <a:cs typeface="Calibri"/>
                <a:sym typeface="Calibri"/>
              </a:rPr>
              <a:t>Opportunités et Perspectives</a:t>
            </a:r>
            <a:endParaRPr/>
          </a:p>
          <a:p>
            <a:pPr indent="-180000" lvl="0" marL="1800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La pertinence du programme dans le contexte actuel du secteur </a:t>
            </a:r>
            <a:endParaRPr/>
          </a:p>
          <a:p>
            <a:pPr indent="-180000" lvl="0" marL="1800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Le cadre institutionnel favorable (réforme en cours telles que la révision de la PNE, PNA, le processus d’adoption du code de l’eau….)</a:t>
            </a:r>
            <a:endParaRPr/>
          </a:p>
          <a:p>
            <a:pPr indent="-180000" lvl="0" marL="1800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Collaboration avec d’autres PTF (WaterAid, Eau-vive, GIZ…)</a:t>
            </a:r>
            <a:endParaRPr/>
          </a:p>
          <a:p>
            <a:pPr indent="-180000" lvl="0" marL="1800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La collaboration avec les collectivités et les services techniques</a:t>
            </a:r>
            <a:endParaRPr/>
          </a:p>
          <a:p>
            <a:pPr indent="-180000" lvl="0" marL="1800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Existence d’un point focal national au sein de la société civile pour le suivi des engagements SWA</a:t>
            </a:r>
            <a:endParaRPr/>
          </a:p>
          <a:p>
            <a:pPr indent="-180000" lvl="0" marL="1800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Favoriser un cadre de rencontre annuel entre Watershed et l’Ambassade</a:t>
            </a:r>
            <a:endParaRPr sz="2000"/>
          </a:p>
          <a:p>
            <a:pPr indent="-53000" lvl="0" marL="1800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r-FR"/>
              <a:t>Merci de nous rendre visite:</a:t>
            </a:r>
            <a:endParaRPr/>
          </a:p>
        </p:txBody>
      </p:sp>
      <p:sp>
        <p:nvSpPr>
          <p:cNvPr id="140" name="Google Shape;140;p20"/>
          <p:cNvSpPr txBox="1"/>
          <p:nvPr/>
        </p:nvSpPr>
        <p:spPr>
          <a:xfrm>
            <a:off x="403463" y="1417637"/>
            <a:ext cx="8521596" cy="594907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7"/>
              <a:buFont typeface="Arial"/>
              <a:buNone/>
            </a:pPr>
            <a:r>
              <a:t/>
            </a:r>
            <a:endParaRPr sz="24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97"/>
              <a:buFont typeface="Arial"/>
              <a:buNone/>
            </a:pPr>
            <a:r>
              <a:t/>
            </a:r>
            <a:endParaRPr sz="24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97"/>
              <a:buFont typeface="Arial"/>
              <a:buNone/>
            </a:pPr>
            <a:r>
              <a:t/>
            </a:r>
            <a:endParaRPr sz="24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97"/>
              <a:buFont typeface="Arial"/>
              <a:buNone/>
            </a:pPr>
            <a:r>
              <a:t/>
            </a:r>
            <a:endParaRPr sz="24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97"/>
              <a:buFont typeface="Arial"/>
              <a:buNone/>
            </a:pPr>
            <a:r>
              <a:t/>
            </a:r>
            <a:endParaRPr sz="24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97"/>
              <a:buFont typeface="Arial"/>
              <a:buNone/>
            </a:pPr>
            <a:r>
              <a:t/>
            </a:r>
            <a:endParaRPr sz="24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97"/>
              <a:buFont typeface="Arial"/>
              <a:buNone/>
            </a:pPr>
            <a:r>
              <a:rPr lang="fr-FR" sz="249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http://watershed.nl/news</a:t>
            </a:r>
            <a:r>
              <a:rPr lang="fr-FR" sz="2497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/</a:t>
            </a:r>
            <a:endParaRPr sz="24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97"/>
              <a:buFont typeface="Arial"/>
              <a:buNone/>
            </a:pPr>
            <a:r>
              <a:rPr lang="fr-FR" sz="249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Twitter: #WatershedMali</a:t>
            </a:r>
            <a:endParaRPr sz="24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97"/>
              <a:buFont typeface="Arial"/>
              <a:buNone/>
            </a:pPr>
            <a:r>
              <a:rPr lang="fr-FR" sz="249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Youtube: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fr-FR" sz="222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https://www.youtube.com/watch?v=rUZY2m_aKWY&amp;feature=youtu.be</a:t>
            </a:r>
            <a:endParaRPr sz="22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fr-FR" sz="222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https://www.youtube.com/watch?v=zzmlz_QLuAE&amp;feature=youtu.be</a:t>
            </a:r>
            <a:endParaRPr sz="22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fr-FR" sz="222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https://www.youtube.com/watch?v=u8lHoeva_AA</a:t>
            </a:r>
            <a:r>
              <a:rPr lang="fr-FR" sz="22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Char char="•"/>
            </a:pPr>
            <a:r>
              <a:rPr lang="fr-FR" sz="1665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https://www.youtube.com/watch?v=rUZY2m_aKWY&amp;feature=youtu.be</a:t>
            </a:r>
            <a:endParaRPr sz="24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97"/>
              <a:buFont typeface="Arial"/>
              <a:buNone/>
            </a:pPr>
            <a:r>
              <a:rPr lang="fr-FR" sz="249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atershed - empowering citizens" id="141" name="Google Shape;141;p20"/>
          <p:cNvPicPr preferRelativeResize="0"/>
          <p:nvPr>
            <p:ph idx="1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25032" y="1307938"/>
            <a:ext cx="5643563" cy="2193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type="title"/>
          </p:nvPr>
        </p:nvSpPr>
        <p:spPr>
          <a:xfrm>
            <a:off x="468000" y="1884538"/>
            <a:ext cx="4278924" cy="831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082"/>
              </a:buClr>
              <a:buSzPts val="3240"/>
              <a:buFont typeface="Calibri"/>
              <a:buNone/>
            </a:pPr>
            <a:r>
              <a:rPr b="1" lang="fr-FR" sz="3240">
                <a:solidFill>
                  <a:srgbClr val="056082"/>
                </a:solidFill>
                <a:latin typeface="Calibri"/>
                <a:ea typeface="Calibri"/>
                <a:cs typeface="Calibri"/>
                <a:sym typeface="Calibri"/>
              </a:rPr>
              <a:t>WATERSHED PROGRAM</a:t>
            </a:r>
            <a:endParaRPr b="1" sz="3240">
              <a:solidFill>
                <a:srgbClr val="05608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8"/>
          <p:cNvSpPr txBox="1"/>
          <p:nvPr>
            <p:ph idx="3" type="body"/>
          </p:nvPr>
        </p:nvSpPr>
        <p:spPr>
          <a:xfrm>
            <a:off x="622169" y="2715612"/>
            <a:ext cx="7126664" cy="3822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0560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599" lvl="0" marL="1800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rgbClr val="0560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4" marL="0" rtl="0" algn="l">
              <a:spcBef>
                <a:spcPts val="600"/>
              </a:spcBef>
              <a:spcAft>
                <a:spcPts val="0"/>
              </a:spcAft>
              <a:buClr>
                <a:srgbClr val="056082"/>
              </a:buClr>
              <a:buSzPts val="2400"/>
              <a:buNone/>
            </a:pPr>
            <a:r>
              <a:rPr lang="fr-FR" sz="2400">
                <a:solidFill>
                  <a:srgbClr val="056082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8"/>
          <p:cNvSpPr txBox="1"/>
          <p:nvPr/>
        </p:nvSpPr>
        <p:spPr>
          <a:xfrm>
            <a:off x="234462" y="2942492"/>
            <a:ext cx="8792307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ZONE D’INTERVENTION: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District de BAMAKO (les 6 communes)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 de Mopti (Cercle de Mopti: ville urbaine de Mopti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du Niger de Ségou (Cercle de Niono et de Macina, Markala)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464949" y="6297280"/>
            <a:ext cx="504407" cy="2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68" name="Google Shape;68;p9"/>
          <p:cNvSpPr txBox="1"/>
          <p:nvPr/>
        </p:nvSpPr>
        <p:spPr>
          <a:xfrm>
            <a:off x="301658" y="2034862"/>
            <a:ext cx="8597245" cy="3837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baseline="30000" sz="54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70606"/>
            <a:ext cx="9144000" cy="100525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9"/>
          <p:cNvSpPr txBox="1"/>
          <p:nvPr/>
        </p:nvSpPr>
        <p:spPr>
          <a:xfrm>
            <a:off x="0" y="291619"/>
            <a:ext cx="9087439" cy="597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600">
                <a:solidFill>
                  <a:srgbClr val="056082"/>
                </a:solidFill>
                <a:latin typeface="Calibri"/>
                <a:ea typeface="Calibri"/>
                <a:cs typeface="Calibri"/>
                <a:sym typeface="Calibri"/>
              </a:rPr>
              <a:t>POURQUOI WATERSHED AU MALI?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L'analyse contextuelle  (2016) du secteur au Mali, a retenu deux questions brûlantes: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arenR"/>
            </a:pPr>
            <a:r>
              <a:rPr b="1" i="1"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qualité de l'eau, la gestion des déchets et la faiblesse institutionnelle connexe</a:t>
            </a:r>
            <a:r>
              <a:rPr b="1"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b="1" i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L'accès universel aux services durables WASH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les questions connexes de gouvernance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avec </a:t>
            </a:r>
            <a:r>
              <a:rPr b="1" lang="fr-F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 constats suivants: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Insuffisance et ou méconnaissance des cadres normatifs sur la qualité de l'eau par les organisations et la société civile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respect des politiques et lois favorisant une meilleure coordination dans la gestion des déchets et la protection de la qualité de l'eau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Insuffisance dans la surveillance systématique de la qualité de l'eau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Faiblesse de capacités des OSCs à vérifier les effets des politiques de protection de la qualité de l'eau et la conformité  de systèmes de vérification 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464949" y="6297280"/>
            <a:ext cx="504407" cy="2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6" name="Google Shape;76;p10"/>
          <p:cNvSpPr txBox="1"/>
          <p:nvPr/>
        </p:nvSpPr>
        <p:spPr>
          <a:xfrm>
            <a:off x="301658" y="2034862"/>
            <a:ext cx="8597245" cy="3837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baseline="30000" sz="54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70606"/>
            <a:ext cx="9144000" cy="100525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/>
          <p:nvPr/>
        </p:nvSpPr>
        <p:spPr>
          <a:xfrm>
            <a:off x="0" y="291619"/>
            <a:ext cx="9087439" cy="5386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056082"/>
                </a:solidFill>
                <a:latin typeface="Calibri"/>
                <a:ea typeface="Calibri"/>
                <a:cs typeface="Calibri"/>
                <a:sym typeface="Calibri"/>
              </a:rPr>
              <a:t>POURQUOI WATERSHED AU MALI?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Manque de clarté des engagements (budgétaires) du gouvernement vers une meilleure gestion des déchets et une meilleure protection de la qualité de l'eau</a:t>
            </a:r>
            <a:endParaRPr/>
          </a:p>
          <a:p>
            <a:pPr indent="-158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Faible niveau d´intégration GIRE-WASH </a:t>
            </a:r>
            <a:endParaRPr/>
          </a:p>
          <a:p>
            <a:pPr indent="-158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Insuffisance des investissements dans les installations WASH en raison des ressources publiques limitées et des dépenses budgétaires non transparentes</a:t>
            </a:r>
            <a:endParaRPr/>
          </a:p>
          <a:p>
            <a:pPr indent="-158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Méconnaissance des droits de l'homme dans l´accès à l'eau et à l'assainissement et des obligations connexes pour les parties impliquées,</a:t>
            </a:r>
            <a:endParaRPr/>
          </a:p>
          <a:p>
            <a:pPr indent="-158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Manque de redevabilité des autorités</a:t>
            </a:r>
            <a:endParaRPr/>
          </a:p>
          <a:p>
            <a:pPr indent="-158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Insuffisance des capacités des OSCs à jouer leurs rôles de contre-poids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468000" y="2048925"/>
            <a:ext cx="4278924" cy="831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082"/>
              </a:buClr>
              <a:buSzPts val="2400"/>
              <a:buFont typeface="Calibri"/>
              <a:buNone/>
            </a:pPr>
            <a:r>
              <a:rPr b="1" lang="fr-FR" sz="2400">
                <a:solidFill>
                  <a:srgbClr val="056082"/>
                </a:solidFill>
                <a:latin typeface="Calibri"/>
                <a:ea typeface="Calibri"/>
                <a:cs typeface="Calibri"/>
                <a:sym typeface="Calibri"/>
              </a:rPr>
              <a:t>WATERSHED PROGRAM AU MALI</a:t>
            </a:r>
            <a:endParaRPr b="1" sz="2400">
              <a:solidFill>
                <a:srgbClr val="05608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 txBox="1"/>
          <p:nvPr>
            <p:ph idx="3" type="body"/>
          </p:nvPr>
        </p:nvSpPr>
        <p:spPr>
          <a:xfrm>
            <a:off x="468000" y="2869043"/>
            <a:ext cx="8431301" cy="3423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/>
              <a:t>Mis en œuvre par Wetlands International, IRC et Akvo. </a:t>
            </a:r>
            <a:endParaRPr/>
          </a:p>
          <a:p>
            <a:pPr indent="-180000" lvl="4" marL="18000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b="1" lang="fr-FR" sz="2400">
                <a:solidFill>
                  <a:srgbClr val="FF0000"/>
                </a:solidFill>
              </a:rPr>
              <a:t>Wetlands</a:t>
            </a:r>
            <a:r>
              <a:rPr lang="fr-FR" sz="2400"/>
              <a:t> assume le rôle de chef de file ainsi que la responsabilité du volet intégration WASH- GIRE </a:t>
            </a:r>
            <a:endParaRPr/>
          </a:p>
          <a:p>
            <a:pPr indent="-180000" lvl="4" marL="18000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b="1" lang="fr-FR" sz="2400">
                <a:solidFill>
                  <a:srgbClr val="FF0000"/>
                </a:solidFill>
              </a:rPr>
              <a:t>IRC</a:t>
            </a:r>
            <a:r>
              <a:rPr lang="fr-FR" sz="2400"/>
              <a:t> assume la responsabilité du volet WASH (influence institutionnelle et politique)  </a:t>
            </a:r>
            <a:endParaRPr/>
          </a:p>
          <a:p>
            <a:pPr indent="-180000" lvl="4" marL="180000" rtl="0" algn="just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b="1" lang="fr-FR" sz="2400">
                <a:solidFill>
                  <a:srgbClr val="FF0000"/>
                </a:solidFill>
              </a:rPr>
              <a:t>Akvo</a:t>
            </a:r>
            <a:r>
              <a:rPr lang="fr-FR" sz="2400"/>
              <a:t> fournit les outils technologiques pertinents pour favoriser la transparence et la redevabilité</a:t>
            </a: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05608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464949" y="6297280"/>
            <a:ext cx="504407" cy="2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0" name="Google Shape;90;p12"/>
          <p:cNvSpPr txBox="1"/>
          <p:nvPr/>
        </p:nvSpPr>
        <p:spPr>
          <a:xfrm>
            <a:off x="301658" y="2034862"/>
            <a:ext cx="8597245" cy="3837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baseline="30000" sz="54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70606"/>
            <a:ext cx="9144000" cy="100525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 txBox="1"/>
          <p:nvPr/>
        </p:nvSpPr>
        <p:spPr>
          <a:xfrm>
            <a:off x="0" y="291619"/>
            <a:ext cx="9087439" cy="597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>
                <a:solidFill>
                  <a:srgbClr val="056082"/>
                </a:solidFill>
                <a:latin typeface="Arial"/>
                <a:ea typeface="Arial"/>
                <a:cs typeface="Arial"/>
                <a:sym typeface="Arial"/>
              </a:rPr>
              <a:t>PARTENAIRES NATIONAUX</a:t>
            </a:r>
            <a:endParaRPr sz="2300">
              <a:solidFill>
                <a:srgbClr val="05608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Char char="❖"/>
            </a:pPr>
            <a:r>
              <a:rPr b="1" lang="fr-FR" sz="22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CN-CIEPA/WASH:</a:t>
            </a:r>
            <a:r>
              <a:rPr lang="fr-FR" sz="22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plaidoyer, organise les OSC et les médias par zone d'intervention, forme des groupes de pression pour influencer, sensibilise les citoyens sur le WASH.</a:t>
            </a:r>
            <a:endParaRPr/>
          </a:p>
          <a:p>
            <a:pPr indent="-200025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r>
              <a:t/>
            </a:r>
            <a:endParaRPr sz="2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Char char="❖"/>
            </a:pPr>
            <a:r>
              <a:rPr b="1" lang="fr-FR" sz="22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RJEPA, a</a:t>
            </a:r>
            <a:r>
              <a:rPr lang="fr-FR" sz="22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ssure la visibilité du programme et la documentation du secteur WASH au Mali, relaye les messages de plaidoyer dans les medias</a:t>
            </a:r>
            <a:endParaRPr/>
          </a:p>
          <a:p>
            <a:pPr indent="-200025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r>
              <a:t/>
            </a:r>
            <a:endParaRPr sz="2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Char char="❖"/>
            </a:pPr>
            <a:r>
              <a:rPr b="1" lang="fr-FR" sz="22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CAEB </a:t>
            </a:r>
            <a:r>
              <a:rPr lang="fr-FR" sz="22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assure</a:t>
            </a:r>
            <a:r>
              <a:rPr b="1" lang="fr-FR" sz="22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2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renforcement des capacités de la société civile, des collectivités et la conduite de recherches sur les liens WASH-GIRE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05608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2875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50"/>
              <a:buFont typeface="Noto Sans Symbols"/>
              <a:buChar char="❖"/>
            </a:pPr>
            <a:r>
              <a:rPr lang="fr-FR" sz="22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 ministères tutelles et les services techniques étatiques</a:t>
            </a:r>
            <a:endParaRPr/>
          </a:p>
          <a:p>
            <a:pPr indent="-142875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50"/>
              <a:buFont typeface="Noto Sans Symbols"/>
              <a:buChar char="❖"/>
            </a:pPr>
            <a:r>
              <a:rPr lang="fr-FR" sz="22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 collectivités</a:t>
            </a:r>
            <a:endParaRPr sz="225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468000" y="2048925"/>
            <a:ext cx="4278924" cy="831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082"/>
              </a:buClr>
              <a:buSzPts val="3600"/>
              <a:buFont typeface="Calibri"/>
              <a:buNone/>
            </a:pPr>
            <a:r>
              <a:rPr b="1" lang="fr-FR" sz="3600">
                <a:solidFill>
                  <a:srgbClr val="056082"/>
                </a:solidFill>
              </a:rPr>
              <a:t>WATERSHED PROGRAM</a:t>
            </a:r>
            <a:endParaRPr/>
          </a:p>
        </p:txBody>
      </p:sp>
      <p:sp>
        <p:nvSpPr>
          <p:cNvPr id="98" name="Google Shape;98;p13"/>
          <p:cNvSpPr txBox="1"/>
          <p:nvPr>
            <p:ph idx="3" type="body"/>
          </p:nvPr>
        </p:nvSpPr>
        <p:spPr>
          <a:xfrm>
            <a:off x="468312" y="2687492"/>
            <a:ext cx="8451099" cy="30839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599" lvl="0" marL="180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5608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56082"/>
              </a:buClr>
              <a:buSzPts val="2400"/>
              <a:buNone/>
            </a:pPr>
            <a:r>
              <a:rPr b="1" lang="fr-FR" sz="2400">
                <a:solidFill>
                  <a:srgbClr val="056082"/>
                </a:solidFill>
              </a:rPr>
              <a:t>L'approche Watershed reconnaît que:</a:t>
            </a:r>
            <a:endParaRPr/>
          </a:p>
          <a:p>
            <a:pPr indent="-180000" lvl="3" marL="180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56082"/>
              </a:buClr>
              <a:buSzPts val="2400"/>
              <a:buChar char="•"/>
            </a:pPr>
            <a:r>
              <a:rPr lang="fr-FR" sz="2400">
                <a:solidFill>
                  <a:srgbClr val="056082"/>
                </a:solidFill>
              </a:rPr>
              <a:t>Les services WASH durables ne peuvent être réalisés sans une   </a:t>
            </a:r>
            <a:r>
              <a:rPr b="1" lang="fr-FR" sz="2400">
                <a:solidFill>
                  <a:srgbClr val="056082"/>
                </a:solidFill>
              </a:rPr>
              <a:t>gestion durable des ressources en eau</a:t>
            </a:r>
            <a:r>
              <a:rPr lang="fr-FR" sz="2400">
                <a:solidFill>
                  <a:srgbClr val="056082"/>
                </a:solidFill>
              </a:rPr>
              <a:t>, et vice versa.</a:t>
            </a:r>
            <a:endParaRPr/>
          </a:p>
          <a:p>
            <a:pPr indent="-180000" lvl="0" marL="180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56082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rgbClr val="056082"/>
                </a:solidFill>
              </a:rPr>
              <a:t>La réalisation de l'accès universel aux services WASH durables est </a:t>
            </a:r>
            <a:r>
              <a:rPr b="1" lang="fr-FR" sz="2400">
                <a:solidFill>
                  <a:srgbClr val="056082"/>
                </a:solidFill>
              </a:rPr>
              <a:t>un défi de gouvernance</a:t>
            </a:r>
            <a:r>
              <a:rPr lang="fr-FR" sz="2400">
                <a:solidFill>
                  <a:srgbClr val="056082"/>
                </a:solidFill>
              </a:rPr>
              <a:t>.</a:t>
            </a:r>
            <a:endParaRPr/>
          </a:p>
          <a:p>
            <a:pPr indent="-180000" lvl="0" marL="180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56082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rgbClr val="056082"/>
                </a:solidFill>
              </a:rPr>
              <a:t>Une </a:t>
            </a:r>
            <a:r>
              <a:rPr b="1" lang="fr-FR" sz="2400">
                <a:solidFill>
                  <a:srgbClr val="056082"/>
                </a:solidFill>
              </a:rPr>
              <a:t>société civile forte </a:t>
            </a:r>
            <a:r>
              <a:rPr lang="fr-FR" sz="2400">
                <a:solidFill>
                  <a:srgbClr val="056082"/>
                </a:solidFill>
              </a:rPr>
              <a:t>est essentielle pour améliorer la gouvernance du secteur WASH</a:t>
            </a:r>
            <a:r>
              <a:rPr b="1" lang="fr-FR" sz="2400">
                <a:solidFill>
                  <a:srgbClr val="056082"/>
                </a:solidFill>
              </a:rPr>
              <a:t>.</a:t>
            </a:r>
            <a:endParaRPr sz="2000">
              <a:solidFill>
                <a:srgbClr val="05608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468000" y="1973511"/>
            <a:ext cx="4278924" cy="831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082"/>
              </a:buClr>
              <a:buSzPts val="3600"/>
              <a:buFont typeface="Calibri"/>
              <a:buNone/>
            </a:pPr>
            <a:r>
              <a:rPr b="1" lang="fr-FR" sz="3600">
                <a:solidFill>
                  <a:srgbClr val="056082"/>
                </a:solidFill>
              </a:rPr>
              <a:t>WATERSHED PROGRAM</a:t>
            </a:r>
            <a:endParaRPr/>
          </a:p>
        </p:txBody>
      </p:sp>
      <p:sp>
        <p:nvSpPr>
          <p:cNvPr id="104" name="Google Shape;104;p14"/>
          <p:cNvSpPr txBox="1"/>
          <p:nvPr>
            <p:ph idx="3" type="body"/>
          </p:nvPr>
        </p:nvSpPr>
        <p:spPr>
          <a:xfrm>
            <a:off x="468312" y="2653048"/>
            <a:ext cx="8167687" cy="3696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20"/>
              <a:buNone/>
            </a:pPr>
            <a:r>
              <a:rPr b="1" lang="fr-FR" sz="2220">
                <a:solidFill>
                  <a:srgbClr val="C00000"/>
                </a:solidFill>
              </a:rPr>
              <a:t>CHANGEMENTS</a:t>
            </a:r>
            <a:r>
              <a:rPr b="1" lang="fr-FR" sz="2220">
                <a:solidFill>
                  <a:srgbClr val="056082"/>
                </a:solidFill>
              </a:rPr>
              <a:t> que nous voulons voir:</a:t>
            </a:r>
            <a:br>
              <a:rPr b="1" lang="fr-FR" sz="2220">
                <a:solidFill>
                  <a:srgbClr val="056082"/>
                </a:solidFill>
              </a:rPr>
            </a:br>
            <a:r>
              <a:rPr lang="fr-FR" sz="1480"/>
              <a:t> </a:t>
            </a:r>
            <a:r>
              <a:rPr b="1" lang="fr-FR" sz="2220"/>
              <a:t>Une société civile mondiale </a:t>
            </a:r>
            <a:r>
              <a:rPr lang="fr-FR" sz="2220"/>
              <a:t>mobilisée et qui milite pour la réalisation des droits humains à l’eau et à l’assainissement ainsi que la gestion durable des ressources en eau</a:t>
            </a:r>
            <a:r>
              <a:rPr lang="fr-FR" sz="2220">
                <a:solidFill>
                  <a:srgbClr val="056082"/>
                </a:solidFill>
              </a:rPr>
              <a:t> et une répartition équitable </a:t>
            </a:r>
            <a:endParaRPr sz="2220">
              <a:solidFill>
                <a:srgbClr val="05608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b="1" lang="fr-FR" sz="2220"/>
              <a:t>De nouveaux partenaires </a:t>
            </a:r>
            <a:r>
              <a:rPr lang="fr-FR" sz="2220"/>
              <a:t>soutenant les organisations de la société civile dans d’autres pays sur la base des résultats et de l’approche de Watershed.</a:t>
            </a:r>
            <a:endParaRPr/>
          </a:p>
          <a:p>
            <a:pPr indent="-180000" lvl="0" marL="180000" rtl="0" algn="l">
              <a:spcBef>
                <a:spcPts val="600"/>
              </a:spcBef>
              <a:spcAft>
                <a:spcPts val="0"/>
              </a:spcAft>
              <a:buClr>
                <a:srgbClr val="056082"/>
              </a:buClr>
              <a:buSzPts val="2220"/>
              <a:buFont typeface="Arial"/>
              <a:buChar char="•"/>
            </a:pPr>
            <a:r>
              <a:rPr lang="fr-FR" sz="2220">
                <a:solidFill>
                  <a:srgbClr val="056082"/>
                </a:solidFill>
              </a:rPr>
              <a:t>Les bailleurs/donateurs internationaux </a:t>
            </a:r>
            <a:r>
              <a:rPr b="1" lang="fr-FR" sz="2220">
                <a:solidFill>
                  <a:srgbClr val="056082"/>
                </a:solidFill>
              </a:rPr>
              <a:t>intégrant la durabilité environnementale </a:t>
            </a:r>
            <a:r>
              <a:rPr lang="fr-FR" sz="2220">
                <a:solidFill>
                  <a:srgbClr val="056082"/>
                </a:solidFill>
              </a:rPr>
              <a:t>et la résilience au changement climatique dans leurs cadres pratique et stratégique de WASH</a:t>
            </a:r>
            <a:endParaRPr sz="2220">
              <a:solidFill>
                <a:srgbClr val="05608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888642" y="269440"/>
            <a:ext cx="6710022" cy="573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fr-FR" sz="2000"/>
              <a:t>FONCTIONNEMENT DU PARTENARIAT AU MALI</a:t>
            </a:r>
            <a:endParaRPr b="1" sz="2000"/>
          </a:p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457200" y="682580"/>
            <a:ext cx="8229600" cy="54435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FR" sz="1800"/>
              <a:t>Fonctionnement entre membres du consortium</a:t>
            </a:r>
            <a:r>
              <a:rPr lang="fr-FR" sz="1800"/>
              <a:t>:</a:t>
            </a:r>
            <a:endParaRPr/>
          </a:p>
          <a:p>
            <a:pPr indent="-342900" lvl="0" marL="342900" rtl="0" algn="just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/>
              <a:t>Réunion de planification conjointe du PTA  (au début de chaque année)</a:t>
            </a:r>
            <a:endParaRPr/>
          </a:p>
          <a:p>
            <a:pPr indent="-342900" lvl="0" marL="342900" rtl="0" algn="just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/>
              <a:t>Réunion trimestrielle (Akvo, IRC et WI)</a:t>
            </a:r>
            <a:endParaRPr/>
          </a:p>
          <a:p>
            <a:pPr indent="-342900" lvl="0" marL="342900" rtl="0" algn="just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/>
              <a:t>Rencontre semestrielle (Consortium + partenaires nationaux)</a:t>
            </a:r>
            <a:endParaRPr/>
          </a:p>
          <a:p>
            <a:pPr indent="-342900" lvl="0" marL="342900" rtl="0" algn="just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/>
              <a:t>Il peut y avoir des réunions extra ordinaires</a:t>
            </a:r>
            <a:endParaRPr/>
          </a:p>
          <a:p>
            <a:pPr indent="-342900" lvl="0" marL="342900" rtl="0" algn="just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/>
              <a:t>Chaque Année WI et IRC signent des contrats de prestation avec CAEB, CN-CIEPA et  RJEPA</a:t>
            </a:r>
            <a:endParaRPr/>
          </a:p>
          <a:p>
            <a:pPr indent="-342900" lvl="0" marL="342900" rtl="0" algn="just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/>
              <a:t>Echanges courantes d’email et téléphonique  entre les différentes structures, </a:t>
            </a:r>
            <a:endParaRPr/>
          </a:p>
          <a:p>
            <a:pPr indent="-342900" lvl="0" marL="342900" rtl="0" algn="just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/>
              <a:t>WI, Akvo et IRC ont autonomie de leurs budgets</a:t>
            </a:r>
            <a:endParaRPr sz="1800"/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FR" sz="1800"/>
              <a:t>Relation avec HQ et l’ambassade</a:t>
            </a:r>
            <a:endParaRPr/>
          </a:p>
          <a:p>
            <a:pPr indent="-342900" lvl="0" marL="342900" rtl="0" algn="just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/>
              <a:t>Atelier PME (un atelier de Outcome et un autre de suivi et de planification annuelle)</a:t>
            </a:r>
            <a:endParaRPr/>
          </a:p>
          <a:p>
            <a:pPr indent="-342900" lvl="0" marL="342900" rtl="0" algn="just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/>
              <a:t>Réunion trimestrielle skype entre le Lead et la Directrice exécutive du programme (IRC)</a:t>
            </a:r>
            <a:endParaRPr/>
          </a:p>
          <a:p>
            <a:pPr indent="-342900" lvl="0" marL="342900" rtl="0" algn="just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/>
              <a:t>Réunion annuelle entre les coordinateurs pays, le Working group </a:t>
            </a:r>
            <a:endParaRPr/>
          </a:p>
          <a:p>
            <a:pPr indent="-342900" lvl="0" marL="342900" rtl="0" algn="just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/>
              <a:t>Partage avec l’ambassade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etlands International Themes">
  <a:themeElements>
    <a:clrScheme name="Wetlands">
      <a:dk1>
        <a:srgbClr val="0781AE"/>
      </a:dk1>
      <a:lt1>
        <a:srgbClr val="FFFFFF"/>
      </a:lt1>
      <a:dk2>
        <a:srgbClr val="BED246"/>
      </a:dk2>
      <a:lt2>
        <a:srgbClr val="EEECE1"/>
      </a:lt2>
      <a:accent1>
        <a:srgbClr val="333333"/>
      </a:accent1>
      <a:accent2>
        <a:srgbClr val="24557F"/>
      </a:accent2>
      <a:accent3>
        <a:srgbClr val="62964F"/>
      </a:accent3>
      <a:accent4>
        <a:srgbClr val="FFFFFF"/>
      </a:accent4>
      <a:accent5>
        <a:srgbClr val="FFFFFF"/>
      </a:accent5>
      <a:accent6>
        <a:srgbClr val="FFFFFF"/>
      </a:accent6>
      <a:hlink>
        <a:srgbClr val="0781AE"/>
      </a:hlink>
      <a:folHlink>
        <a:srgbClr val="2455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